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305" r:id="rId4"/>
    <p:sldId id="304" r:id="rId5"/>
    <p:sldId id="306" r:id="rId6"/>
    <p:sldId id="283" r:id="rId7"/>
    <p:sldId id="302" r:id="rId8"/>
    <p:sldId id="301" r:id="rId9"/>
    <p:sldId id="303" r:id="rId10"/>
    <p:sldId id="2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2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29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5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53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6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8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4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9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0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7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3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F153-7F8C-4B70-BB45-AB38D3FF8D53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5247E6-8CD5-4C67-A21B-09B4B6580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459" y="1725683"/>
            <a:ext cx="9012195" cy="3196282"/>
          </a:xfrm>
        </p:spPr>
        <p:txBody>
          <a:bodyPr/>
          <a:lstStyle/>
          <a:p>
            <a:pPr algn="ctr"/>
            <a:r>
              <a:rPr lang="uz-Cyrl-UZ" sz="45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Янги ўзбекистон Тараққиёт стратегияси дастури ижроси бўйича маълумот</a:t>
            </a:r>
            <a:endParaRPr lang="ru-RU" sz="45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religions.uz/images/logo_uz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13" y="160493"/>
            <a:ext cx="50958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²Ð¸Ð¶Ð´Ð¾Ð½ ÑÑÐºÐ¸Ð½Ð»Ð¸Ð³Ð¸ Ð²Ð° Ð´Ð¸Ð½Ð¸Ð¹ ÑÐ°ÑÐºÐ¸Ð»Ð¾ÑÐ»Ð°Ñ ÑÑÒÑÐ¸ÑÐ¸Ð´Ð°Ð³Ð¸ ÒÐ¾Ð½Ñ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18" y="160494"/>
            <a:ext cx="1565189" cy="1565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064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76507"/>
            <a:ext cx="10560049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ЭЪТИБОРИНГИЗ  УЧУН </a:t>
            </a:r>
            <a:b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uz-Cyrl-U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z-Cyrl-U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12558060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752721" y="132466"/>
            <a:ext cx="8728364" cy="1305943"/>
          </a:xfrm>
        </p:spPr>
        <p:txBody>
          <a:bodyPr/>
          <a:lstStyle/>
          <a:p>
            <a:pPr algn="ctr"/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Ўзбекистон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Республикасида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16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диний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конфессияга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мансуб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2 331 та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диний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ташкилот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фаолият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олиб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ru-RU" sz="2540" b="1" dirty="0" err="1">
                <a:solidFill>
                  <a:srgbClr val="0000CC"/>
                </a:solidFill>
                <a:latin typeface="Arial" panose="020B0604020202020204" pitchFamily="34" charset="0"/>
              </a:rPr>
              <a:t>бормоқда</a:t>
            </a:r>
            <a:r>
              <a:rPr lang="ru-RU" sz="2540" b="1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28676" name="Picture 14" descr="Картинки по запросу мечеть минор ташк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81" y="2175274"/>
            <a:ext cx="2877386" cy="21025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Картинки по запросу храм узбеки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86" y="1796932"/>
            <a:ext cx="2063304" cy="231815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46" y="4539844"/>
            <a:ext cx="1958194" cy="215401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Картинки по запросу буддийский храм ташк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12" y="4473612"/>
            <a:ext cx="1893401" cy="215545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6" descr="Картинки по запросу мечеть хаст имом ташкен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17" y="5131728"/>
            <a:ext cx="2272699" cy="15020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971" y="1438409"/>
            <a:ext cx="47559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z-Latn-U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z-Cyrl-U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Фуқароларнинг </a:t>
            </a:r>
            <a:r>
              <a:rPr lang="uz-Cyrl-U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</a:t>
            </a:r>
            <a:r>
              <a:rPr lang="uz-Latn-U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z-Cyrl-U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 зиёди ислом динига эътиқод қилади, </a:t>
            </a:r>
            <a:r>
              <a:rPr lang="uz-Cyrl-U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3,5</a:t>
            </a:r>
            <a:r>
              <a:rPr lang="uz-Latn-U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z-Cyrl-U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 яқин фуқаролар православ динига мансуб бўлиб, қолганларини бошқа конфессия вакиллари ташкил этади.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z-Cyrl-UZ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Бугунги кунда Ўзбекистон Республикасида </a:t>
            </a:r>
            <a:r>
              <a:rPr lang="ru-RU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2140</a:t>
            </a:r>
            <a:r>
              <a:rPr lang="uz-Cyrl-UZ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z-Cyrl-UZ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исломий, </a:t>
            </a:r>
            <a:r>
              <a:rPr lang="uz-Cyrl-UZ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174 </a:t>
            </a:r>
            <a:r>
              <a:rPr lang="uz-Cyrl-UZ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таси христиан ташкилотлар, </a:t>
            </a:r>
            <a:r>
              <a:rPr lang="uz-Cyrl-UZ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uz-Cyrl-UZ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таси яҳудий, </a:t>
            </a:r>
            <a:r>
              <a:rPr lang="uz-Cyrl-UZ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uz-Cyrl-UZ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таси баҳоий жамоалари, биттадан Кришнани англаш жамияти ва будда ибодатхонаси мавжуддир. Бундан ташқари, республикада конфессиялараро Библия жамияти ҳам фаолият юритмоқда.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029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A7471-68FC-4C0F-9A75-2777B982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4D9C2A-1341-427F-99A8-83A63EAC3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2" y="0"/>
            <a:ext cx="9706398" cy="6862727"/>
          </a:xfrm>
        </p:spPr>
      </p:pic>
    </p:spTree>
    <p:extLst>
      <p:ext uri="{BB962C8B-B14F-4D97-AF65-F5344CB8AC3E}">
        <p14:creationId xmlns:p14="http://schemas.microsoft.com/office/powerpoint/2010/main" val="317730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AB7AF-FE28-4810-B836-6A91BB86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9C83C9-1FD6-4E6C-AB65-1CA2DC3D5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3" y="0"/>
            <a:ext cx="9731566" cy="6880522"/>
          </a:xfrm>
        </p:spPr>
      </p:pic>
    </p:spTree>
    <p:extLst>
      <p:ext uri="{BB962C8B-B14F-4D97-AF65-F5344CB8AC3E}">
        <p14:creationId xmlns:p14="http://schemas.microsoft.com/office/powerpoint/2010/main" val="207726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BB96-DC1D-4F27-8AA5-6596B3F9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173C44-03F4-4621-89D1-C72C33452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6" y="0"/>
            <a:ext cx="9817860" cy="6872502"/>
          </a:xfrm>
        </p:spPr>
      </p:pic>
    </p:spTree>
    <p:extLst>
      <p:ext uri="{BB962C8B-B14F-4D97-AF65-F5344CB8AC3E}">
        <p14:creationId xmlns:p14="http://schemas.microsoft.com/office/powerpoint/2010/main" val="415401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12409" y="189637"/>
            <a:ext cx="8882428" cy="27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155" rIns="0" bIns="0" anchor="b">
            <a:spAutoFit/>
          </a:bodyPr>
          <a:lstStyle>
            <a:lvl1pPr indent="361950" defTabSz="995363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95363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95363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95363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95363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86" dirty="0" err="1">
                <a:solidFill>
                  <a:srgbClr val="000066"/>
                </a:solidFill>
              </a:rPr>
              <a:t>Истибдод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даврида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собиқ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Иттифоқ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бўйича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муқаддас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ҳаж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сафарига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бориш</a:t>
            </a:r>
            <a:r>
              <a:rPr lang="ru-RU" sz="2086" dirty="0">
                <a:solidFill>
                  <a:srgbClr val="000066"/>
                </a:solidFill>
              </a:rPr>
              <a:t> 10-15 </a:t>
            </a:r>
            <a:r>
              <a:rPr lang="ru-RU" sz="2086" dirty="0" err="1">
                <a:solidFill>
                  <a:srgbClr val="000066"/>
                </a:solidFill>
              </a:rPr>
              <a:t>нафар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кишига</a:t>
            </a:r>
            <a:r>
              <a:rPr lang="ru-RU" sz="2086" dirty="0">
                <a:solidFill>
                  <a:srgbClr val="000066"/>
                </a:solidFill>
              </a:rPr>
              <a:t>, шу </a:t>
            </a:r>
            <a:r>
              <a:rPr lang="ru-RU" sz="2086" dirty="0" err="1">
                <a:solidFill>
                  <a:srgbClr val="000066"/>
                </a:solidFill>
              </a:rPr>
              <a:t>жумладан</a:t>
            </a:r>
            <a:r>
              <a:rPr lang="ru-RU" sz="2086" dirty="0">
                <a:solidFill>
                  <a:srgbClr val="000066"/>
                </a:solidFill>
              </a:rPr>
              <a:t>, </a:t>
            </a:r>
            <a:r>
              <a:rPr lang="ru-RU" sz="2086" dirty="0" err="1">
                <a:solidFill>
                  <a:srgbClr val="000066"/>
                </a:solidFill>
              </a:rPr>
              <a:t>Ўзбекистондан</a:t>
            </a:r>
            <a:r>
              <a:rPr lang="ru-RU" sz="2086" dirty="0">
                <a:solidFill>
                  <a:srgbClr val="000066"/>
                </a:solidFill>
              </a:rPr>
              <a:t> 3-4 </a:t>
            </a:r>
            <a:r>
              <a:rPr lang="ru-RU" sz="2086" dirty="0" err="1">
                <a:solidFill>
                  <a:srgbClr val="000066"/>
                </a:solidFill>
              </a:rPr>
              <a:t>нафар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одамга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насиб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этар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эди</a:t>
            </a:r>
            <a:r>
              <a:rPr lang="ru-RU" sz="2086" dirty="0">
                <a:solidFill>
                  <a:srgbClr val="000066"/>
                </a:solidFill>
              </a:rPr>
              <a:t>. </a:t>
            </a:r>
            <a:r>
              <a:rPr lang="ru-RU" sz="2086" dirty="0" err="1">
                <a:solidFill>
                  <a:srgbClr val="000066"/>
                </a:solidFill>
              </a:rPr>
              <a:t>Мустақиллик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йиллари</a:t>
            </a:r>
            <a:r>
              <a:rPr lang="ru-RU" sz="2086" dirty="0">
                <a:solidFill>
                  <a:srgbClr val="000066"/>
                </a:solidFill>
              </a:rPr>
              <a:t> юз </a:t>
            </a:r>
            <a:r>
              <a:rPr lang="ru-RU" sz="2086" dirty="0" err="1">
                <a:solidFill>
                  <a:srgbClr val="000066"/>
                </a:solidFill>
              </a:rPr>
              <a:t>минглаб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фуқаро</a:t>
            </a:r>
            <a:r>
              <a:rPr lang="ru-RU" sz="2086" dirty="0">
                <a:solidFill>
                  <a:srgbClr val="000066"/>
                </a:solidFill>
              </a:rPr>
              <a:t> «</a:t>
            </a:r>
            <a:r>
              <a:rPr lang="ru-RU" sz="2086" dirty="0" err="1">
                <a:solidFill>
                  <a:srgbClr val="000066"/>
                </a:solidFill>
              </a:rPr>
              <a:t>ҳаж</a:t>
            </a:r>
            <a:r>
              <a:rPr lang="ru-RU" sz="2086" dirty="0">
                <a:solidFill>
                  <a:srgbClr val="000066"/>
                </a:solidFill>
              </a:rPr>
              <a:t>» </a:t>
            </a:r>
            <a:r>
              <a:rPr lang="ru-RU" sz="2086" dirty="0" err="1">
                <a:solidFill>
                  <a:srgbClr val="000066"/>
                </a:solidFill>
              </a:rPr>
              <a:t>ва</a:t>
            </a:r>
            <a:r>
              <a:rPr lang="ru-RU" sz="2086" dirty="0">
                <a:solidFill>
                  <a:srgbClr val="000066"/>
                </a:solidFill>
              </a:rPr>
              <a:t> «</a:t>
            </a:r>
            <a:r>
              <a:rPr lang="ru-RU" sz="2086" dirty="0" err="1">
                <a:solidFill>
                  <a:srgbClr val="000066"/>
                </a:solidFill>
              </a:rPr>
              <a:t>умра</a:t>
            </a:r>
            <a:r>
              <a:rPr lang="ru-RU" sz="2086" dirty="0">
                <a:solidFill>
                  <a:srgbClr val="000066"/>
                </a:solidFill>
              </a:rPr>
              <a:t>» </a:t>
            </a:r>
            <a:r>
              <a:rPr lang="ru-RU" sz="2086" dirty="0" err="1">
                <a:solidFill>
                  <a:srgbClr val="000066"/>
                </a:solidFill>
              </a:rPr>
              <a:t>амалларини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адо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этдмоқдалар</a:t>
            </a:r>
            <a:r>
              <a:rPr lang="ru-RU" sz="2086" dirty="0">
                <a:solidFill>
                  <a:srgbClr val="000066"/>
                </a:solidFill>
              </a:rPr>
              <a:t>.</a:t>
            </a:r>
            <a:endParaRPr lang="uz-Latn-UZ" sz="2086" dirty="0">
              <a:solidFill>
                <a:srgbClr val="000066"/>
              </a:solidFill>
            </a:endParaRPr>
          </a:p>
          <a:p>
            <a:pPr algn="just" eaLnBrk="1" hangingPunct="1"/>
            <a:endParaRPr lang="uz-Latn-UZ" sz="800" dirty="0">
              <a:solidFill>
                <a:srgbClr val="000066"/>
              </a:solidFill>
            </a:endParaRPr>
          </a:p>
          <a:p>
            <a:pPr algn="just" eaLnBrk="1" hangingPunct="1"/>
            <a:r>
              <a:rPr lang="ru-RU" sz="2086" dirty="0" err="1">
                <a:solidFill>
                  <a:srgbClr val="000066"/>
                </a:solidFill>
              </a:rPr>
              <a:t>Минглаб</a:t>
            </a:r>
            <a:r>
              <a:rPr lang="ru-RU" sz="2086" dirty="0">
                <a:solidFill>
                  <a:srgbClr val="000066"/>
                </a:solidFill>
              </a:rPr>
              <a:t> христиан </a:t>
            </a:r>
            <a:r>
              <a:rPr lang="ru-RU" sz="2086" dirty="0" err="1">
                <a:solidFill>
                  <a:srgbClr val="000066"/>
                </a:solidFill>
              </a:rPr>
              <a:t>ва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яҳудий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динларига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мансуб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фуқаролар</a:t>
            </a:r>
            <a:r>
              <a:rPr lang="ru-RU" sz="2086" dirty="0">
                <a:solidFill>
                  <a:srgbClr val="000066"/>
                </a:solidFill>
              </a:rPr>
              <a:t> Россия, </a:t>
            </a:r>
            <a:r>
              <a:rPr lang="ru-RU" sz="2086" dirty="0" err="1">
                <a:solidFill>
                  <a:srgbClr val="000066"/>
                </a:solidFill>
              </a:rPr>
              <a:t>Исроил</a:t>
            </a:r>
            <a:r>
              <a:rPr lang="ru-RU" sz="2086" dirty="0">
                <a:solidFill>
                  <a:srgbClr val="000066"/>
                </a:solidFill>
              </a:rPr>
              <a:t>, Греция </a:t>
            </a:r>
            <a:r>
              <a:rPr lang="ru-RU" sz="2086" dirty="0" err="1">
                <a:solidFill>
                  <a:srgbClr val="000066"/>
                </a:solidFill>
              </a:rPr>
              <a:t>каби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мамлакатларда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жойлашган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муқаддас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қадамжоларга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зиёратга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бориб</a:t>
            </a:r>
            <a:r>
              <a:rPr lang="ru-RU" sz="2086" dirty="0">
                <a:solidFill>
                  <a:srgbClr val="000066"/>
                </a:solidFill>
              </a:rPr>
              <a:t> </a:t>
            </a:r>
            <a:r>
              <a:rPr lang="ru-RU" sz="2086" dirty="0" err="1">
                <a:solidFill>
                  <a:srgbClr val="000066"/>
                </a:solidFill>
              </a:rPr>
              <a:t>келдилар</a:t>
            </a:r>
            <a:r>
              <a:rPr lang="ru-RU" sz="2086" dirty="0">
                <a:solidFill>
                  <a:srgbClr val="000066"/>
                </a:solidFill>
              </a:rPr>
              <a:t>.</a:t>
            </a:r>
          </a:p>
          <a:p>
            <a:pPr algn="just" eaLnBrk="1" hangingPunct="1"/>
            <a:r>
              <a:rPr lang="ru-RU" sz="2086" dirty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32772" name="Picture 2" descr="IMGA0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90" y="2711237"/>
            <a:ext cx="4784618" cy="21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Картинки по запросу паломники иерусали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47" y="4865250"/>
            <a:ext cx="3004964" cy="19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Картинки по запросу паломники иерусали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90" y="4865250"/>
            <a:ext cx="2498138" cy="19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 descr="Картинки по запросу паломники иерусали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20" y="4865250"/>
            <a:ext cx="4115088" cy="19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_DSC29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25" y="2711236"/>
            <a:ext cx="4746185" cy="21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6398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A46EE-352E-4284-9A50-C6257E21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7CAE04-11E1-40FC-B019-5598E552B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0" y="0"/>
            <a:ext cx="9731565" cy="6880521"/>
          </a:xfrm>
        </p:spPr>
      </p:pic>
    </p:spTree>
    <p:extLst>
      <p:ext uri="{BB962C8B-B14F-4D97-AF65-F5344CB8AC3E}">
        <p14:creationId xmlns:p14="http://schemas.microsoft.com/office/powerpoint/2010/main" val="162596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D8BA6-E8A3-4275-B17C-D5B27F72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4E2A22-0DB4-489A-AC01-641FAA566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7" y="0"/>
            <a:ext cx="9826249" cy="6878374"/>
          </a:xfrm>
        </p:spPr>
      </p:pic>
    </p:spTree>
    <p:extLst>
      <p:ext uri="{BB962C8B-B14F-4D97-AF65-F5344CB8AC3E}">
        <p14:creationId xmlns:p14="http://schemas.microsoft.com/office/powerpoint/2010/main" val="128691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C0282-759D-419A-BE3C-3984F0D9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0E6ECF-0F9B-4463-8DF8-03B2ED756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3" y="0"/>
            <a:ext cx="9734602" cy="6875063"/>
          </a:xfrm>
        </p:spPr>
      </p:pic>
    </p:spTree>
    <p:extLst>
      <p:ext uri="{BB962C8B-B14F-4D97-AF65-F5344CB8AC3E}">
        <p14:creationId xmlns:p14="http://schemas.microsoft.com/office/powerpoint/2010/main" val="370427728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163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Янги ўзбекистон Тараққиёт стратегияси дастури ижроси бўйича маълумот</vt:lpstr>
      <vt:lpstr>Ўзбекистон Республикасида 16 диний конфессияга мансуб 2 331 та диний ташкилот фаолият олиб бормоқда.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виждон эркинлиги ва диний ташкилотлар ТЎҒРИСИДАГИ ҚОНУННИНГ МАЗМУН МОҲИЯТИ</dc:title>
  <dc:creator>Nodir</dc:creator>
  <cp:lastModifiedBy>User</cp:lastModifiedBy>
  <cp:revision>56</cp:revision>
  <dcterms:created xsi:type="dcterms:W3CDTF">2018-12-14T11:01:17Z</dcterms:created>
  <dcterms:modified xsi:type="dcterms:W3CDTF">2022-04-29T05:39:43Z</dcterms:modified>
</cp:coreProperties>
</file>